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58" r:id="rId4"/>
    <p:sldId id="257" r:id="rId5"/>
    <p:sldId id="278" r:id="rId6"/>
    <p:sldId id="279" r:id="rId7"/>
    <p:sldId id="280" r:id="rId8"/>
    <p:sldId id="281" r:id="rId9"/>
    <p:sldId id="282" r:id="rId10"/>
    <p:sldId id="285" r:id="rId11"/>
    <p:sldId id="286" r:id="rId12"/>
    <p:sldId id="287" r:id="rId13"/>
    <p:sldId id="288" r:id="rId14"/>
    <p:sldId id="267" r:id="rId15"/>
    <p:sldId id="268" r:id="rId16"/>
    <p:sldId id="269" r:id="rId17"/>
    <p:sldId id="270" r:id="rId18"/>
    <p:sldId id="291" r:id="rId19"/>
    <p:sldId id="283" r:id="rId20"/>
    <p:sldId id="292" r:id="rId21"/>
    <p:sldId id="294" r:id="rId22"/>
    <p:sldId id="295" r:id="rId23"/>
    <p:sldId id="284" r:id="rId24"/>
    <p:sldId id="296" r:id="rId25"/>
    <p:sldId id="297" r:id="rId26"/>
    <p:sldId id="29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59" autoAdjust="0"/>
    <p:restoredTop sz="94660"/>
  </p:normalViewPr>
  <p:slideViewPr>
    <p:cSldViewPr>
      <p:cViewPr varScale="1">
        <p:scale>
          <a:sx n="67" d="100"/>
          <a:sy n="67" d="100"/>
        </p:scale>
        <p:origin x="64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01T17:23:05.1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C5A25-4173-460C-A02B-C2CB977EDD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B4F2DB-62B7-411B-B138-E02DDD2D34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8BF0B-F430-48B8-9562-CD50682D6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19FDC-FDC9-4354-BCF3-99DACB6605E3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AB16C-3533-40D4-B622-C5F58771E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7407D-F1CC-47B1-829E-F8522B7C3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F6551-AE83-4B6D-B369-0E2EC2C9B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62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543F3-DD86-4A81-86C6-012EA5500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8AAB9F-3145-4D50-8687-97ED375CD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A9379-7C06-47D9-A9D7-3F3E193B0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19FDC-FDC9-4354-BCF3-99DACB6605E3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4E930-F553-40F4-A748-EA0F1800D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13646-3351-4FC4-A923-CA223A640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F6551-AE83-4B6D-B369-0E2EC2C9B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390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B1D907-C1AE-4ACC-90DF-A951A6D5A5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A49DF2-DDBF-4BE3-A74C-7555369441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B8B7A-5485-4805-8A41-10E2D5C67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19FDC-FDC9-4354-BCF3-99DACB6605E3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B6468-34EA-47FF-B1C3-2AC8D9343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9BC93-16CF-4DE9-AB3C-66D11408F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F6551-AE83-4B6D-B369-0E2EC2C9B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6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F2B47-A9DE-4973-B8CE-3A3DA1925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457A0-D5DA-44F1-88FC-D17BBBE98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45C841-D05F-4EAF-9570-AEBBE7D38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19FDC-FDC9-4354-BCF3-99DACB6605E3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08958-DD7C-4D06-A4D7-30504E4B6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97B14-A85C-4F08-910B-92DE082B7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F6551-AE83-4B6D-B369-0E2EC2C9B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886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A3ABD-2111-446B-8A97-75397996C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766E8-F1C1-495E-9739-1CBA7D188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26AA5-FF66-4B0F-B122-0A0A7A143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19FDC-FDC9-4354-BCF3-99DACB6605E3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DA81C-A67F-4FB4-84EE-53DBCEF40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DCC01-668C-40FB-81C4-04B4EC020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F6551-AE83-4B6D-B369-0E2EC2C9B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29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305A1-6CEC-49FD-A59B-3664C9C52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4E6C4-3E21-40DA-B584-89AAB013A4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81C866-69BE-4F03-9073-57B73DE672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4221CD-D9B1-4E9E-BB34-51B88A75F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19FDC-FDC9-4354-BCF3-99DACB6605E3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9C900-9090-458D-B05F-E5AFDD271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CA5D6-2303-40EB-A06A-E27410475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F6551-AE83-4B6D-B369-0E2EC2C9B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746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77A15-DCE2-4D72-953C-6D87A39AE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88FC79-D1AD-49DD-8947-82E98726C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E6BA17-0907-4588-8CDB-C6942CCDF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1EE9D1-ECA5-448F-A1CA-88312869B2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DB62CF-37A9-47EC-AD04-65F0735A26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53BEA7-C9E9-4B96-8CDC-6A52E487E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19FDC-FDC9-4354-BCF3-99DACB6605E3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BE6B36-C352-45F9-A69C-4013C646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FD1A83-B248-40EC-B3E3-E1C565DEF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F6551-AE83-4B6D-B369-0E2EC2C9B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88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15085-020F-42DC-AA61-B247D0687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8BF5A1-4675-44E5-A652-1633231D8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19FDC-FDC9-4354-BCF3-99DACB6605E3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943169-8145-4735-A67E-E983B337B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EE4CB9-9FAF-4B87-B072-202820100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F6551-AE83-4B6D-B369-0E2EC2C9B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898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8F5E55-7B65-42CA-A430-7B80BE129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19FDC-FDC9-4354-BCF3-99DACB6605E3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2B6F42-F669-4013-9DC1-CBE21C623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EE653-078D-4F91-B036-AEEB8F970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F6551-AE83-4B6D-B369-0E2EC2C9B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15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BBFA1-A577-4C81-8683-FF0F582BA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E3AC9-C975-40D5-91DA-CBE6CE7CF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C1DDB8-A4C4-4A97-8EEB-DDEB205170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C22446-A1C2-426B-A1DC-25BB6ACBA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19FDC-FDC9-4354-BCF3-99DACB6605E3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DC2E9-639F-4F8F-86AB-CFC46A03B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67F281-DE30-4E68-B8CF-E63D3EF7C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F6551-AE83-4B6D-B369-0E2EC2C9B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241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15199-4CF9-4624-83BA-7983FDD5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CD7735-F23C-4E5D-BACF-90AEB4168E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7BE6FA-7703-456C-AE48-A814E1E7D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348DA-0B11-410E-8A62-40B6F0BF4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19FDC-FDC9-4354-BCF3-99DACB6605E3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4802E0-82F5-4105-B5A0-AB2A84FC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ED7A9E-6B8D-46EF-A0D1-8C75133B0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F6551-AE83-4B6D-B369-0E2EC2C9B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799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F1881B-C4F3-4949-81BD-291145A2B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608E4-5E98-45A1-8AEF-ADD2E034A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2A5DC-F266-48DB-8827-5554AA2C74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19FDC-FDC9-4354-BCF3-99DACB6605E3}" type="datetimeFigureOut">
              <a:rPr lang="en-US" smtClean="0"/>
              <a:t>12/2/2018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EBAAA-8496-429C-9B7C-DF44A38722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D06D2-63D7-4EBA-B09C-602BCAE741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F6551-AE83-4B6D-B369-0E2EC2C9B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582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m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73467-628B-47D2-9828-0108C42F04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2017 Stop, Question, and Frisk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0C084C-5A8F-4DEC-BDF8-179791D545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877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B732A-D111-413E-9D9E-E3A9A9785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SQF Data Across NYC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7E31061-2AE5-4777-B9FF-D03531814003}"/>
              </a:ext>
            </a:extLst>
          </p:cNvPr>
          <p:cNvCxnSpPr/>
          <p:nvPr/>
        </p:nvCxnSpPr>
        <p:spPr>
          <a:xfrm>
            <a:off x="0" y="1298105"/>
            <a:ext cx="12192000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64CF34F-C2C2-8E47-A1AD-3CCACAF673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1454478"/>
            <a:ext cx="6324600" cy="5155750"/>
          </a:xfrm>
        </p:spPr>
      </p:pic>
    </p:spTree>
    <p:extLst>
      <p:ext uri="{BB962C8B-B14F-4D97-AF65-F5344CB8AC3E}">
        <p14:creationId xmlns:p14="http://schemas.microsoft.com/office/powerpoint/2010/main" val="2288613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B732A-D111-413E-9D9E-E3A9A9785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SQF Data Across NYC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BD391EE-8548-4B3B-A404-0AB96577883F}"/>
              </a:ext>
            </a:extLst>
          </p:cNvPr>
          <p:cNvCxnSpPr/>
          <p:nvPr/>
        </p:nvCxnSpPr>
        <p:spPr>
          <a:xfrm>
            <a:off x="0" y="1298105"/>
            <a:ext cx="12192000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80F94D8-8279-5645-ACD0-5C1B27E0A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625" y="1371600"/>
            <a:ext cx="8588751" cy="5367970"/>
          </a:xfrm>
        </p:spPr>
      </p:pic>
    </p:spTree>
    <p:extLst>
      <p:ext uri="{BB962C8B-B14F-4D97-AF65-F5344CB8AC3E}">
        <p14:creationId xmlns:p14="http://schemas.microsoft.com/office/powerpoint/2010/main" val="388739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B732A-D111-413E-9D9E-E3A9A9785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SQF Data Across NYC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FE9DC50-3DF2-44D0-9E1D-E6F0940F71FB}"/>
              </a:ext>
            </a:extLst>
          </p:cNvPr>
          <p:cNvCxnSpPr/>
          <p:nvPr/>
        </p:nvCxnSpPr>
        <p:spPr>
          <a:xfrm>
            <a:off x="0" y="1298105"/>
            <a:ext cx="12192000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E344BE2-2B84-CA4C-BDE0-202576486B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232" y="1371600"/>
            <a:ext cx="6399536" cy="5281643"/>
          </a:xfrm>
        </p:spPr>
      </p:pic>
    </p:spTree>
    <p:extLst>
      <p:ext uri="{BB962C8B-B14F-4D97-AF65-F5344CB8AC3E}">
        <p14:creationId xmlns:p14="http://schemas.microsoft.com/office/powerpoint/2010/main" val="2915624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B732A-D111-413E-9D9E-E3A9A9785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SQF Data Across NYC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FA9264-D380-4D88-8474-BDD4EC50B2E5}"/>
              </a:ext>
            </a:extLst>
          </p:cNvPr>
          <p:cNvCxnSpPr/>
          <p:nvPr/>
        </p:nvCxnSpPr>
        <p:spPr>
          <a:xfrm>
            <a:off x="0" y="1298105"/>
            <a:ext cx="12192000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BA3FC32-CFA2-2649-AE41-CC5C39A37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005" y="1371600"/>
            <a:ext cx="8651991" cy="5407495"/>
          </a:xfrm>
        </p:spPr>
      </p:pic>
    </p:spTree>
    <p:extLst>
      <p:ext uri="{BB962C8B-B14F-4D97-AF65-F5344CB8AC3E}">
        <p14:creationId xmlns:p14="http://schemas.microsoft.com/office/powerpoint/2010/main" val="833253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B732A-D111-413E-9D9E-E3A9A9785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SQF Data Across the 5 Boroughs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C6A2DCF-74F5-44DA-AEEF-A90D6DAF3B33}"/>
              </a:ext>
            </a:extLst>
          </p:cNvPr>
          <p:cNvCxnSpPr/>
          <p:nvPr/>
        </p:nvCxnSpPr>
        <p:spPr>
          <a:xfrm>
            <a:off x="0" y="1298105"/>
            <a:ext cx="12192000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8365BC07-9AB8-B149-8ED9-BA844E20C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49" y="1612900"/>
            <a:ext cx="7455081" cy="483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95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B732A-D111-413E-9D9E-E3A9A9785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SQF Data Across the 5 Boroughs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915764-ABD2-493D-9603-B9DC02592ADA}"/>
              </a:ext>
            </a:extLst>
          </p:cNvPr>
          <p:cNvCxnSpPr/>
          <p:nvPr/>
        </p:nvCxnSpPr>
        <p:spPr>
          <a:xfrm>
            <a:off x="0" y="1298105"/>
            <a:ext cx="12192000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7345490-DC30-2B4D-B0EB-9DD9501F7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4" y="1371600"/>
            <a:ext cx="6134100" cy="40894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66E91723-4830-D34D-979B-A503DF70C9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000" y="2768600"/>
            <a:ext cx="62103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97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B732A-D111-413E-9D9E-E3A9A9785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Effectiveness of Stop and Frisk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087F36-72A3-45C2-A62C-8D2C3B4109DD}"/>
              </a:ext>
            </a:extLst>
          </p:cNvPr>
          <p:cNvCxnSpPr/>
          <p:nvPr/>
        </p:nvCxnSpPr>
        <p:spPr>
          <a:xfrm>
            <a:off x="0" y="1298105"/>
            <a:ext cx="12192000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A55946-4B59-4F41-8DE2-1106234EFD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524000"/>
            <a:ext cx="7385050" cy="514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45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B732A-D111-413E-9D9E-E3A9A9785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Presenter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FD016-F746-4117-A8A9-9C8BCE5F5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71F050A-9533-46FD-86B2-D0CBE6421B68}"/>
              </a:ext>
            </a:extLst>
          </p:cNvPr>
          <p:cNvCxnSpPr/>
          <p:nvPr/>
        </p:nvCxnSpPr>
        <p:spPr>
          <a:xfrm>
            <a:off x="0" y="1298105"/>
            <a:ext cx="12192000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1452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B732A-D111-413E-9D9E-E3A9A9785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16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Stop, Question and Frisk Incidents by Borough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4B61C5D-2495-4F38-86B5-0365A63DD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19" y="1324866"/>
            <a:ext cx="6219781" cy="4262856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71F050A-9533-46FD-86B2-D0CBE6421B68}"/>
              </a:ext>
            </a:extLst>
          </p:cNvPr>
          <p:cNvCxnSpPr/>
          <p:nvPr/>
        </p:nvCxnSpPr>
        <p:spPr>
          <a:xfrm>
            <a:off x="0" y="1298105"/>
            <a:ext cx="12192000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B8798DE-01CC-4C1D-9730-F503039ED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618" y="1324865"/>
            <a:ext cx="6705363" cy="17993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4A0BD0-CA2E-4826-8135-048DAEF708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235" y="3150952"/>
            <a:ext cx="5759746" cy="273064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0146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B732A-D111-413E-9D9E-E3A9A9785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Stop, Question and Frisk Incidents by Borough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496C1A-FCF5-482A-AB8F-6DC134C88761}"/>
              </a:ext>
            </a:extLst>
          </p:cNvPr>
          <p:cNvCxnSpPr/>
          <p:nvPr/>
        </p:nvCxnSpPr>
        <p:spPr>
          <a:xfrm>
            <a:off x="0" y="1298105"/>
            <a:ext cx="12192000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B9A8D764-024F-480F-A65B-DFC522A65E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90689"/>
            <a:ext cx="5851805" cy="4176708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F5DDDC2-6CF6-437E-86FC-63B196196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503" y="1690688"/>
            <a:ext cx="5865898" cy="417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574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FDF32-BAE8-43FB-9184-595CEDEA9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NYC Stop Question and Frisk (SQF)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C3F5D-E9E0-4791-A7A4-198A32D2A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Implemented in 2002</a:t>
            </a:r>
          </a:p>
          <a:p>
            <a:pPr lvl="1"/>
            <a:r>
              <a:rPr lang="en-US" dirty="0"/>
              <a:t>97,296 incidents </a:t>
            </a:r>
          </a:p>
          <a:p>
            <a:r>
              <a:rPr lang="en-US" dirty="0"/>
              <a:t>Between 2003 and 2011 incidents increased dramatically</a:t>
            </a:r>
          </a:p>
          <a:p>
            <a:pPr lvl="1"/>
            <a:r>
              <a:rPr lang="en-US" dirty="0"/>
              <a:t>Maxing out at 685,724 in 2011</a:t>
            </a:r>
          </a:p>
          <a:p>
            <a:r>
              <a:rPr lang="en-US" dirty="0"/>
              <a:t>Since 2011 there has been a decrease in SQF incidents</a:t>
            </a:r>
          </a:p>
          <a:p>
            <a:r>
              <a:rPr lang="en-US" dirty="0"/>
              <a:t>Numbers have dropped dramatically after 2013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4BFACF-1255-4A3A-AC5F-3A749CA6103F}"/>
              </a:ext>
            </a:extLst>
          </p:cNvPr>
          <p:cNvCxnSpPr/>
          <p:nvPr/>
        </p:nvCxnSpPr>
        <p:spPr>
          <a:xfrm>
            <a:off x="0" y="1298105"/>
            <a:ext cx="12192000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505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B732A-D111-413E-9D9E-E3A9A9785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SQF Incidents by Borough Population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496C1A-FCF5-482A-AB8F-6DC134C88761}"/>
              </a:ext>
            </a:extLst>
          </p:cNvPr>
          <p:cNvCxnSpPr/>
          <p:nvPr/>
        </p:nvCxnSpPr>
        <p:spPr>
          <a:xfrm>
            <a:off x="0" y="1298105"/>
            <a:ext cx="12192000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E6CAEB5-2415-4342-A4D0-9CE96D8C2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47800"/>
            <a:ext cx="5983839" cy="4351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D652F-DD27-48BC-9C4B-1AB5FF1D4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112881"/>
            <a:ext cx="6343976" cy="318786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06970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B732A-D111-413E-9D9E-E3A9A9785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SQF Incidents by Borough Population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496C1A-FCF5-482A-AB8F-6DC134C88761}"/>
              </a:ext>
            </a:extLst>
          </p:cNvPr>
          <p:cNvCxnSpPr/>
          <p:nvPr/>
        </p:nvCxnSpPr>
        <p:spPr>
          <a:xfrm>
            <a:off x="0" y="1298105"/>
            <a:ext cx="12192000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D0CF4AD0-20DA-4326-8514-EBD270AB7E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177" y="1690688"/>
            <a:ext cx="8847646" cy="5032375"/>
          </a:xfrm>
        </p:spPr>
      </p:pic>
    </p:spTree>
    <p:extLst>
      <p:ext uri="{BB962C8B-B14F-4D97-AF65-F5344CB8AC3E}">
        <p14:creationId xmlns:p14="http://schemas.microsoft.com/office/powerpoint/2010/main" val="2149586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B732A-D111-413E-9D9E-E3A9A9785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Stop, Question, and Frisk Incidents by Day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496C1A-FCF5-482A-AB8F-6DC134C88761}"/>
              </a:ext>
            </a:extLst>
          </p:cNvPr>
          <p:cNvCxnSpPr/>
          <p:nvPr/>
        </p:nvCxnSpPr>
        <p:spPr>
          <a:xfrm>
            <a:off x="0" y="1298105"/>
            <a:ext cx="12192000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FC7F16F2-5B95-496B-8A15-5E74D3DE9B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47800"/>
            <a:ext cx="4820724" cy="4351338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DA6C97A-AD31-4D7E-B43E-040705E3B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756236"/>
            <a:ext cx="4820724" cy="7969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C259852-C86F-48A2-8A2D-9DE55E5E21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447800"/>
            <a:ext cx="6038095" cy="449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7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B732A-D111-413E-9D9E-E3A9A9785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Stop, Question, and Frisk Incidents by Day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27A848-A90F-4C14-918A-F59CD87CC56D}"/>
              </a:ext>
            </a:extLst>
          </p:cNvPr>
          <p:cNvCxnSpPr/>
          <p:nvPr/>
        </p:nvCxnSpPr>
        <p:spPr>
          <a:xfrm>
            <a:off x="0" y="1298105"/>
            <a:ext cx="12192000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D656259-EB25-4D47-8562-FC5421A9F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49731"/>
            <a:ext cx="9586319" cy="5408269"/>
          </a:xfrm>
        </p:spPr>
      </p:pic>
    </p:spTree>
    <p:extLst>
      <p:ext uri="{BB962C8B-B14F-4D97-AF65-F5344CB8AC3E}">
        <p14:creationId xmlns:p14="http://schemas.microsoft.com/office/powerpoint/2010/main" val="3151682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B732A-D111-413E-9D9E-E3A9A9785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Findings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27A848-A90F-4C14-918A-F59CD87CC56D}"/>
              </a:ext>
            </a:extLst>
          </p:cNvPr>
          <p:cNvCxnSpPr/>
          <p:nvPr/>
        </p:nvCxnSpPr>
        <p:spPr>
          <a:xfrm>
            <a:off x="0" y="1298105"/>
            <a:ext cx="12192000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DB81C3-84F3-47FA-B5BF-C2B02EB30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Brooklyn has the highest raw number of SQF incidents in 2017.</a:t>
            </a:r>
          </a:p>
          <a:p>
            <a:pPr lvl="1"/>
            <a:r>
              <a:rPr lang="en-US" sz="2000" dirty="0"/>
              <a:t>However, when the number of SQF incidents in each borough is expressed as a percentage of borough population, the Bronx and Manhattan have the highest rates.</a:t>
            </a:r>
          </a:p>
          <a:p>
            <a:r>
              <a:rPr lang="en-US" sz="2400" dirty="0"/>
              <a:t>SQF tactics are most frequently used when an individual is suspected of criminal possession of a weapon.</a:t>
            </a:r>
          </a:p>
          <a:p>
            <a:pPr lvl="1"/>
            <a:r>
              <a:rPr lang="en-US" sz="2000" dirty="0"/>
              <a:t>This is followed by robbery, assault, criminal trespassing, and petty larceny.</a:t>
            </a:r>
          </a:p>
          <a:p>
            <a:r>
              <a:rPr lang="en-US" sz="2400" dirty="0"/>
              <a:t>SQF incidents in NYC declined steadily between May and September, spiked in October, and declined precipitously in November and December.</a:t>
            </a:r>
          </a:p>
          <a:p>
            <a:pPr lvl="1"/>
            <a:r>
              <a:rPr lang="en-US" sz="2000" dirty="0"/>
              <a:t>Each borough roughly mirrors the overall NYC trend, but there are a few exceptions. Notably, Brooklyn experiences a large increase in SQF incidents in March that is not replicated in the other four boroughs, or in the overall trendline. </a:t>
            </a:r>
            <a:endParaRPr lang="en-US" sz="1200" dirty="0"/>
          </a:p>
          <a:p>
            <a:r>
              <a:rPr lang="en-US" sz="2400" dirty="0"/>
              <a:t>29.7% of SQF incidents lead to an arrest.</a:t>
            </a:r>
          </a:p>
          <a:p>
            <a:pPr lvl="1"/>
            <a:r>
              <a:rPr lang="en-US" sz="2000" dirty="0"/>
              <a:t>Staten Island has the highest arrest rate, at 35.3%</a:t>
            </a:r>
          </a:p>
          <a:p>
            <a:pPr lvl="1"/>
            <a:r>
              <a:rPr lang="en-US" sz="2000" dirty="0"/>
              <a:t>Queens has the lowest arrest rate, at 25.3%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932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B732A-D111-413E-9D9E-E3A9A9785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Discussion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27A848-A90F-4C14-918A-F59CD87CC56D}"/>
              </a:ext>
            </a:extLst>
          </p:cNvPr>
          <p:cNvCxnSpPr/>
          <p:nvPr/>
        </p:nvCxnSpPr>
        <p:spPr>
          <a:xfrm>
            <a:off x="0" y="1298105"/>
            <a:ext cx="12192000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DB81C3-84F3-47FA-B5BF-C2B02EB30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Our hypothesis that SQF incidents would spike in the summer proved to be incorrect - we actually saw a decline during the summer months. </a:t>
            </a:r>
          </a:p>
          <a:p>
            <a:r>
              <a:rPr lang="en-US" sz="2400" dirty="0"/>
              <a:t>We saw an unexpected decline in SQF incidents in November and December</a:t>
            </a:r>
          </a:p>
          <a:p>
            <a:r>
              <a:rPr lang="en-US" sz="2400" dirty="0"/>
              <a:t>Potential Explanations: </a:t>
            </a:r>
          </a:p>
          <a:p>
            <a:pPr lvl="1"/>
            <a:r>
              <a:rPr lang="en-US" sz="1400" dirty="0"/>
              <a:t>Police staffing levels</a:t>
            </a:r>
          </a:p>
          <a:p>
            <a:pPr lvl="1"/>
            <a:r>
              <a:rPr lang="en-US" sz="1400" dirty="0"/>
              <a:t>College students leave the city during the summer and holiday season</a:t>
            </a:r>
          </a:p>
          <a:p>
            <a:pPr lvl="1"/>
            <a:endParaRPr lang="en-US" sz="1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803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B732A-D111-413E-9D9E-E3A9A9785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Ideas for Further Research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27A848-A90F-4C14-918A-F59CD87CC56D}"/>
              </a:ext>
            </a:extLst>
          </p:cNvPr>
          <p:cNvCxnSpPr/>
          <p:nvPr/>
        </p:nvCxnSpPr>
        <p:spPr>
          <a:xfrm>
            <a:off x="0" y="1298105"/>
            <a:ext cx="12192000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DB81C3-84F3-47FA-B5BF-C2B02EB30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US" sz="1400" dirty="0"/>
          </a:p>
          <a:p>
            <a:r>
              <a:rPr lang="en-US" dirty="0"/>
              <a:t>Explore the reason for the summer and holiday decline by obtaining a dataset of NYPD staffing levels.</a:t>
            </a:r>
          </a:p>
          <a:p>
            <a:r>
              <a:rPr lang="en-US" dirty="0"/>
              <a:t>What predicts the use of force?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625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ADA9E-8AA9-4556-B04A-4C6C9241C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50135-944A-438D-A941-40986A226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crimes are related to SQF?</a:t>
            </a:r>
          </a:p>
          <a:p>
            <a:pPr lvl="1"/>
            <a:r>
              <a:rPr lang="en-US" dirty="0"/>
              <a:t>Violent/nonviolent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is the relationship between overall SQF for NYC and SQF for the five individual boroughs?</a:t>
            </a:r>
          </a:p>
          <a:p>
            <a:pPr lvl="1"/>
            <a:r>
              <a:rPr lang="en-US" dirty="0"/>
              <a:t>Do trends look the same between boroughs?</a:t>
            </a:r>
          </a:p>
          <a:p>
            <a:pPr lvl="1"/>
            <a:r>
              <a:rPr lang="en-US" dirty="0"/>
              <a:t>Do the borough trends match the overall city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Are there trends across days of the week, and months of the year for SQF?</a:t>
            </a:r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AABEC98-28C4-4C19-B86D-4ADC6DE57F7E}"/>
              </a:ext>
            </a:extLst>
          </p:cNvPr>
          <p:cNvCxnSpPr/>
          <p:nvPr/>
        </p:nvCxnSpPr>
        <p:spPr>
          <a:xfrm>
            <a:off x="0" y="1298105"/>
            <a:ext cx="12192000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05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AD7D3-A71F-4823-83A0-4F61C3379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are the trends in SQF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D8283-7B87-4693-84E4-6D66D9570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would be an uptick in SQF incidents during the summer months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Based on previous data 2017 SQF would continue a trend of ineffectiveness	</a:t>
            </a:r>
          </a:p>
          <a:p>
            <a:pPr lvl="1"/>
            <a:r>
              <a:rPr lang="en-US" dirty="0"/>
              <a:t>Majority of incidents occur without an arrest or citation 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65EE9E-D4AA-4782-9790-FF172B88ECFF}"/>
              </a:ext>
            </a:extLst>
          </p:cNvPr>
          <p:cNvCxnSpPr/>
          <p:nvPr/>
        </p:nvCxnSpPr>
        <p:spPr>
          <a:xfrm>
            <a:off x="0" y="1298105"/>
            <a:ext cx="12192000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571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B732A-D111-413E-9D9E-E3A9A9785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Suspected Crimes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BD391EE-8548-4B3B-A404-0AB96577883F}"/>
              </a:ext>
            </a:extLst>
          </p:cNvPr>
          <p:cNvCxnSpPr/>
          <p:nvPr/>
        </p:nvCxnSpPr>
        <p:spPr>
          <a:xfrm>
            <a:off x="0" y="1298105"/>
            <a:ext cx="12192000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768CF88-A03E-47EC-986A-6B34AA31ED94}"/>
                  </a:ext>
                </a:extLst>
              </p14:cNvPr>
              <p14:cNvContentPartPr/>
              <p14:nvPr/>
            </p14:nvContentPartPr>
            <p14:xfrm>
              <a:off x="-443967" y="1002635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768CF88-A03E-47EC-986A-6B34AA31ED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52967" y="993995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87695066-0B7B-462B-B277-2F3A73E45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2" t="19984" r="41876" b="5441"/>
          <a:stretch/>
        </p:blipFill>
        <p:spPr>
          <a:xfrm>
            <a:off x="150279" y="1715786"/>
            <a:ext cx="4864608" cy="4407559"/>
          </a:xfr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B297872-564B-4361-9224-9EC73766AF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0" t="67963" r="13714" b="5348"/>
          <a:stretch/>
        </p:blipFill>
        <p:spPr>
          <a:xfrm>
            <a:off x="5598968" y="4534702"/>
            <a:ext cx="6593032" cy="183029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C5B8726-ECAD-4F45-A51C-68BB6643DF32}"/>
              </a:ext>
            </a:extLst>
          </p:cNvPr>
          <p:cNvSpPr txBox="1"/>
          <p:nvPr/>
        </p:nvSpPr>
        <p:spPr>
          <a:xfrm>
            <a:off x="5445760" y="2231086"/>
            <a:ext cx="60858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Pull in 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.</a:t>
            </a:r>
            <a:r>
              <a:rPr lang="en-US" sz="3200" dirty="0" err="1"/>
              <a:t>value_counts</a:t>
            </a:r>
            <a:r>
              <a:rPr lang="en-US" sz="3200" dirty="0"/>
              <a:t> to view all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Reduce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77BC28-4E33-4B3C-B07D-2BCCE6C7F448}"/>
              </a:ext>
            </a:extLst>
          </p:cNvPr>
          <p:cNvSpPr txBox="1"/>
          <p:nvPr/>
        </p:nvSpPr>
        <p:spPr>
          <a:xfrm>
            <a:off x="5445760" y="1408149"/>
            <a:ext cx="5473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/>
              <a:t>Reducing  Suspected Crimes</a:t>
            </a:r>
          </a:p>
        </p:txBody>
      </p:sp>
    </p:spTree>
    <p:extLst>
      <p:ext uri="{BB962C8B-B14F-4D97-AF65-F5344CB8AC3E}">
        <p14:creationId xmlns:p14="http://schemas.microsoft.com/office/powerpoint/2010/main" val="356313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B732A-D111-413E-9D9E-E3A9A9785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Suspected Crimes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FE9DC50-3DF2-44D0-9E1D-E6F0940F71FB}"/>
              </a:ext>
            </a:extLst>
          </p:cNvPr>
          <p:cNvCxnSpPr/>
          <p:nvPr/>
        </p:nvCxnSpPr>
        <p:spPr>
          <a:xfrm>
            <a:off x="0" y="1298105"/>
            <a:ext cx="12192000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573888E-4E54-4B68-9EBE-53DEB9341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0" t="19707" r="14137" b="8086"/>
          <a:stretch/>
        </p:blipFill>
        <p:spPr>
          <a:xfrm>
            <a:off x="1869440" y="2932331"/>
            <a:ext cx="8270240" cy="393192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1F9DEC-5920-46C0-8811-BCD12FF51209}"/>
              </a:ext>
            </a:extLst>
          </p:cNvPr>
          <p:cNvSpPr txBox="1"/>
          <p:nvPr/>
        </p:nvSpPr>
        <p:spPr>
          <a:xfrm>
            <a:off x="4414273" y="1298105"/>
            <a:ext cx="4780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/>
              <a:t>Reducing Boroughs  </a:t>
            </a:r>
          </a:p>
        </p:txBody>
      </p:sp>
    </p:spTree>
    <p:extLst>
      <p:ext uri="{BB962C8B-B14F-4D97-AF65-F5344CB8AC3E}">
        <p14:creationId xmlns:p14="http://schemas.microsoft.com/office/powerpoint/2010/main" val="2026076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B732A-D111-413E-9D9E-E3A9A9785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Suspected Crimes</a:t>
            </a:r>
          </a:p>
        </p:txBody>
      </p:sp>
      <p:pic>
        <p:nvPicPr>
          <p:cNvPr id="6" name="Content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F150A55-9BF7-48BF-80CF-349325E1F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7" t="21087" r="12372" b="29880"/>
          <a:stretch/>
        </p:blipFill>
        <p:spPr>
          <a:xfrm>
            <a:off x="1503680" y="2623667"/>
            <a:ext cx="8991600" cy="4234332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2FA9264-D380-4D88-8474-BDD4EC50B2E5}"/>
              </a:ext>
            </a:extLst>
          </p:cNvPr>
          <p:cNvCxnSpPr/>
          <p:nvPr/>
        </p:nvCxnSpPr>
        <p:spPr>
          <a:xfrm>
            <a:off x="0" y="1298105"/>
            <a:ext cx="12192000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B305AFA-B8E4-4EBB-A07F-51774289E4B7}"/>
              </a:ext>
            </a:extLst>
          </p:cNvPr>
          <p:cNvSpPr txBox="1"/>
          <p:nvPr/>
        </p:nvSpPr>
        <p:spPr>
          <a:xfrm flipH="1">
            <a:off x="3246119" y="1849120"/>
            <a:ext cx="4841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Making Correct Data Frame</a:t>
            </a:r>
          </a:p>
        </p:txBody>
      </p:sp>
    </p:spTree>
    <p:extLst>
      <p:ext uri="{BB962C8B-B14F-4D97-AF65-F5344CB8AC3E}">
        <p14:creationId xmlns:p14="http://schemas.microsoft.com/office/powerpoint/2010/main" val="3777409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B732A-D111-413E-9D9E-E3A9A9785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Suspected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FD016-F746-4117-A8A9-9C8BCE5F5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Whole city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C6A2DCF-74F5-44DA-AEEF-A90D6DAF3B33}"/>
              </a:ext>
            </a:extLst>
          </p:cNvPr>
          <p:cNvCxnSpPr/>
          <p:nvPr/>
        </p:nvCxnSpPr>
        <p:spPr>
          <a:xfrm>
            <a:off x="0" y="1298105"/>
            <a:ext cx="12192000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071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B732A-D111-413E-9D9E-E3A9A9785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are people being stopped for?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7E31061-2AE5-4777-B9FF-D03531814003}"/>
              </a:ext>
            </a:extLst>
          </p:cNvPr>
          <p:cNvCxnSpPr/>
          <p:nvPr/>
        </p:nvCxnSpPr>
        <p:spPr>
          <a:xfrm>
            <a:off x="0" y="1298105"/>
            <a:ext cx="12192000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D87D888-78AA-4EC5-A055-AC648BF832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19" y="1760067"/>
            <a:ext cx="9586462" cy="4878858"/>
          </a:xfrm>
        </p:spPr>
      </p:pic>
    </p:spTree>
    <p:extLst>
      <p:ext uri="{BB962C8B-B14F-4D97-AF65-F5344CB8AC3E}">
        <p14:creationId xmlns:p14="http://schemas.microsoft.com/office/powerpoint/2010/main" val="3113047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2422</TotalTime>
  <Words>516</Words>
  <Application>Microsoft Office PowerPoint</Application>
  <PresentationFormat>Widescreen</PresentationFormat>
  <Paragraphs>74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2017 Stop, Question, and Frisk Data</vt:lpstr>
      <vt:lpstr>NYC Stop Question and Frisk (SQF)</vt:lpstr>
      <vt:lpstr>Questions</vt:lpstr>
      <vt:lpstr>What are the trends in SQF data?</vt:lpstr>
      <vt:lpstr>Suspected Crimes</vt:lpstr>
      <vt:lpstr>Suspected Crimes</vt:lpstr>
      <vt:lpstr>Suspected Crimes</vt:lpstr>
      <vt:lpstr>Suspected </vt:lpstr>
      <vt:lpstr>What are people being stopped for?</vt:lpstr>
      <vt:lpstr>SQF Data Across NYC</vt:lpstr>
      <vt:lpstr>SQF Data Across NYC</vt:lpstr>
      <vt:lpstr>SQF Data Across NYC</vt:lpstr>
      <vt:lpstr>SQF Data Across NYC</vt:lpstr>
      <vt:lpstr>SQF Data Across the 5 Boroughs</vt:lpstr>
      <vt:lpstr>SQF Data Across the 5 Boroughs</vt:lpstr>
      <vt:lpstr>Effectiveness of Stop and Frisk</vt:lpstr>
      <vt:lpstr>Presenter 3</vt:lpstr>
      <vt:lpstr>Stop, Question and Frisk Incidents by Borough </vt:lpstr>
      <vt:lpstr>Stop, Question and Frisk Incidents by Borough </vt:lpstr>
      <vt:lpstr>SQF Incidents by Borough Population </vt:lpstr>
      <vt:lpstr>SQF Incidents by Borough Population</vt:lpstr>
      <vt:lpstr>Stop, Question, and Frisk Incidents by Day</vt:lpstr>
      <vt:lpstr>Stop, Question, and Frisk Incidents by Day</vt:lpstr>
      <vt:lpstr>Findings</vt:lpstr>
      <vt:lpstr>Discussion</vt:lpstr>
      <vt:lpstr>Ideas for Further Research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2014 Stop, Question, and Frisk Data</dc:title>
  <dc:creator>pengu_000</dc:creator>
  <cp:lastModifiedBy>Rachael Amick</cp:lastModifiedBy>
  <cp:revision>40</cp:revision>
  <dcterms:created xsi:type="dcterms:W3CDTF">2018-12-01T01:03:53Z</dcterms:created>
  <dcterms:modified xsi:type="dcterms:W3CDTF">2018-12-03T03:31:49Z</dcterms:modified>
</cp:coreProperties>
</file>